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994" r:id="rId2"/>
  </p:sldMasterIdLst>
  <p:notesMasterIdLst>
    <p:notesMasterId r:id="rId19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82"/>
  </p:normalViewPr>
  <p:slideViewPr>
    <p:cSldViewPr>
      <p:cViewPr>
        <p:scale>
          <a:sx n="82" d="100"/>
          <a:sy n="82" d="100"/>
        </p:scale>
        <p:origin x="-84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7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D7390-68CF-A347-85C5-32C16FE8C5BE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68E8B-0337-4E49-A263-BF797A1EA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68E8B-0337-4E49-A263-BF797A1EAEA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1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5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8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02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4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2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6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5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0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D08629-D1F5-3B45-A9CE-F257337F87B1}" type="datetimeFigureOut">
              <a:rPr lang="ru-RU" smtClean="0"/>
              <a:t>13/02/18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0E267B-8C08-D442-8BF6-FE05FED663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g"/><Relationship Id="rId9" Type="http://schemas.openxmlformats.org/officeDocument/2006/relationships/image" Target="../media/image12.png"/><Relationship Id="rId10" Type="http://schemas.openxmlformats.org/officeDocument/2006/relationships/image" Target="../media/image13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3"/>
            <a:ext cx="8208912" cy="2232249"/>
          </a:xfrm>
        </p:spPr>
        <p:txBody>
          <a:bodyPr>
            <a:normAutofit/>
          </a:bodyPr>
          <a:lstStyle/>
          <a:p>
            <a:r>
              <a:rPr lang="ru-RU" dirty="0" smtClean="0"/>
              <a:t>Годовой отчет </a:t>
            </a:r>
            <a:br>
              <a:rPr lang="ru-RU" dirty="0" smtClean="0"/>
            </a:br>
            <a:r>
              <a:rPr lang="ru-RU" dirty="0" smtClean="0"/>
              <a:t>СРОО</a:t>
            </a:r>
            <a:r>
              <a:rPr lang="ru-RU" dirty="0"/>
              <a:t> </a:t>
            </a:r>
            <a:r>
              <a:rPr lang="ru-RU" dirty="0" smtClean="0"/>
              <a:t>«СВЕЖИЙ ВЕТЕР»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564" y="4725144"/>
            <a:ext cx="2845258" cy="9136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Самара.          2017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8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по проекту «</a:t>
            </a:r>
            <a:r>
              <a:rPr lang="ru-RU" dirty="0" err="1" smtClean="0"/>
              <a:t>БлагоДарю</a:t>
            </a:r>
            <a:r>
              <a:rPr lang="ru-RU" dirty="0" smtClean="0"/>
              <a:t>» за 2017 год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2667000"/>
            <a:ext cx="7139136" cy="3332816"/>
          </a:xfrm>
        </p:spPr>
        <p:txBody>
          <a:bodyPr/>
          <a:lstStyle/>
          <a:p>
            <a:r>
              <a:rPr lang="ru-RU" dirty="0" smtClean="0"/>
              <a:t>Кол-во заключенных договоров с физическими лицами </a:t>
            </a:r>
            <a:r>
              <a:rPr lang="mr-IN" dirty="0" smtClean="0"/>
              <a:t>–</a:t>
            </a:r>
            <a:r>
              <a:rPr lang="ru-RU" dirty="0" smtClean="0"/>
              <a:t> 238</a:t>
            </a:r>
          </a:p>
          <a:p>
            <a:r>
              <a:rPr lang="ru-RU" dirty="0" smtClean="0"/>
              <a:t>Кол-во заключенных договоров с юридическими лицами - 30</a:t>
            </a:r>
          </a:p>
          <a:p>
            <a:r>
              <a:rPr lang="ru-RU" dirty="0" smtClean="0"/>
              <a:t>Кол-во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более 1000</a:t>
            </a:r>
          </a:p>
          <a:p>
            <a:r>
              <a:rPr lang="ru-RU" dirty="0" smtClean="0"/>
              <a:t>Кол-во собранной одежды </a:t>
            </a:r>
            <a:r>
              <a:rPr lang="mr-IN" dirty="0" smtClean="0"/>
              <a:t>–</a:t>
            </a:r>
            <a:r>
              <a:rPr lang="ru-RU" dirty="0" smtClean="0"/>
              <a:t> 13 155 кг</a:t>
            </a:r>
          </a:p>
          <a:p>
            <a:r>
              <a:rPr lang="ru-RU" dirty="0" smtClean="0"/>
              <a:t>Кол-во переданной одежды </a:t>
            </a:r>
            <a:r>
              <a:rPr lang="mr-IN" dirty="0" smtClean="0"/>
              <a:t>–</a:t>
            </a:r>
            <a:r>
              <a:rPr lang="ru-RU" dirty="0" smtClean="0"/>
              <a:t> 10 751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2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667" cy="739551"/>
          </a:xfrm>
        </p:spPr>
        <p:txBody>
          <a:bodyPr/>
          <a:lstStyle/>
          <a:p>
            <a:r>
              <a:rPr lang="ru-RU" dirty="0" smtClean="0"/>
              <a:t>2</a:t>
            </a:r>
            <a:r>
              <a:rPr lang="ru-RU" dirty="0"/>
              <a:t>.</a:t>
            </a:r>
            <a:r>
              <a:rPr lang="ru-RU" dirty="0" smtClean="0"/>
              <a:t>Проект «</a:t>
            </a:r>
            <a:r>
              <a:rPr lang="ru-RU" dirty="0" err="1" smtClean="0"/>
              <a:t>ЭкоГуберния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704667" cy="309634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 рамках проекта было проведено </a:t>
            </a:r>
            <a:r>
              <a:rPr lang="ru-RU" dirty="0" smtClean="0"/>
              <a:t>два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субботника на территории Куйбышевского района.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Партнерами </a:t>
            </a:r>
            <a:r>
              <a:rPr lang="ru-RU" dirty="0">
                <a:solidFill>
                  <a:schemeClr val="tx1"/>
                </a:solidFill>
              </a:rPr>
              <a:t>по уборке стали депутаты районных советов Куйбышевского района и Администрация куйбышевского района </a:t>
            </a:r>
            <a:r>
              <a:rPr lang="ru-RU" dirty="0" err="1">
                <a:solidFill>
                  <a:schemeClr val="tx1"/>
                </a:solidFill>
              </a:rPr>
              <a:t>г.о</a:t>
            </a:r>
            <a:r>
              <a:rPr lang="ru-RU" dirty="0">
                <a:solidFill>
                  <a:schemeClr val="tx1"/>
                </a:solidFill>
              </a:rPr>
              <a:t>. Самара в лице Моргун А.В.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Так же была проведена «ЕЛКАФЕСТ» при поддержке  Куйбышевского Нефтеперерабатывающего завода</a:t>
            </a:r>
            <a:r>
              <a:rPr lang="en-US" dirty="0" smtClean="0"/>
              <a:t>. C</a:t>
            </a:r>
            <a:r>
              <a:rPr lang="ru-RU" dirty="0" smtClean="0"/>
              <a:t>илами сотрудников и добровольцев было высажено </a:t>
            </a:r>
            <a:r>
              <a:rPr lang="en-US" dirty="0" smtClean="0"/>
              <a:t>30 </a:t>
            </a:r>
            <a:r>
              <a:rPr lang="ru-RU" dirty="0" smtClean="0"/>
              <a:t>елей и проведены </a:t>
            </a:r>
            <a:r>
              <a:rPr lang="ru-RU" dirty="0" err="1" smtClean="0"/>
              <a:t>Экоигры</a:t>
            </a:r>
            <a:r>
              <a:rPr lang="ru-RU" dirty="0" smtClean="0"/>
              <a:t> в школах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Осенью было так же высажено 46 елей в 15-ти муниципальных учреждения</a:t>
            </a:r>
            <a:r>
              <a:rPr lang="en-US" dirty="0" smtClean="0"/>
              <a:t>, </a:t>
            </a:r>
            <a:r>
              <a:rPr lang="ru-RU" dirty="0" smtClean="0"/>
              <a:t>совместно с КНПЗ на территории Куйбышевского района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15054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704667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blago-samara.ru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4005064"/>
            <a:ext cx="7704667" cy="2376264"/>
          </a:xfrm>
        </p:spPr>
        <p:txBody>
          <a:bodyPr>
            <a:normAutofit lnSpcReduction="10000"/>
          </a:bodyPr>
          <a:lstStyle/>
          <a:p>
            <a:endParaRPr lang="ru-RU" sz="2500" dirty="0" smtClean="0"/>
          </a:p>
          <a:p>
            <a:endParaRPr lang="ru-RU" sz="2500" dirty="0"/>
          </a:p>
          <a:p>
            <a:pPr marL="0" indent="0">
              <a:buNone/>
            </a:pPr>
            <a:r>
              <a:rPr lang="ru-RU" sz="2500" dirty="0" smtClean="0"/>
              <a:t>На нашем сайте в этом году появилась карта «</a:t>
            </a:r>
            <a:r>
              <a:rPr lang="en-US" sz="2500" dirty="0" smtClean="0"/>
              <a:t>2</a:t>
            </a:r>
            <a:r>
              <a:rPr lang="ru-RU" sz="2500" dirty="0" smtClean="0"/>
              <a:t>Гис» на которой отмечены все места размещения контейнеров проекта «</a:t>
            </a:r>
            <a:r>
              <a:rPr lang="ru-RU" sz="2500" dirty="0" err="1" smtClean="0"/>
              <a:t>БлагоДарю</a:t>
            </a:r>
            <a:r>
              <a:rPr lang="ru-RU" sz="2500" dirty="0" smtClean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Screen Shot 2018-02-13 at 18.0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80728"/>
            <a:ext cx="75608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Финансовый отчет СРОО «СВЕЖИЙ ВЕТЕР» 2017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Остаток на начало года</a:t>
            </a:r>
            <a:r>
              <a:rPr lang="en-US" b="1" dirty="0" smtClean="0">
                <a:solidFill>
                  <a:schemeClr val="tx1"/>
                </a:solidFill>
              </a:rPr>
              <a:t> 201</a:t>
            </a:r>
            <a:r>
              <a:rPr lang="ru-RU" b="1" dirty="0" smtClean="0">
                <a:solidFill>
                  <a:schemeClr val="tx1"/>
                </a:solidFill>
              </a:rPr>
              <a:t>7: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Пришло всего:</a:t>
            </a:r>
            <a:r>
              <a:rPr lang="en-US" b="1" dirty="0" smtClean="0">
                <a:solidFill>
                  <a:schemeClr val="tx1"/>
                </a:solidFill>
              </a:rPr>
              <a:t> 2 229 870</a:t>
            </a:r>
            <a:r>
              <a:rPr lang="en-US" b="1" dirty="0" smtClean="0"/>
              <a:t>,60 </a:t>
            </a:r>
            <a:r>
              <a:rPr lang="ru-RU" b="1" dirty="0" smtClean="0">
                <a:solidFill>
                  <a:schemeClr val="tx1"/>
                </a:solidFill>
              </a:rPr>
              <a:t> рублей</a:t>
            </a:r>
          </a:p>
          <a:p>
            <a:r>
              <a:rPr lang="ru-RU" dirty="0" smtClean="0"/>
              <a:t>Президентский грант на проект </a:t>
            </a:r>
            <a:r>
              <a:rPr lang="ru-RU" dirty="0" err="1" smtClean="0"/>
              <a:t>БлагоДарю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2 132 876</a:t>
            </a:r>
            <a:r>
              <a:rPr lang="en-US" dirty="0" smtClean="0"/>
              <a:t>,61</a:t>
            </a:r>
            <a:r>
              <a:rPr lang="ru-RU" dirty="0" smtClean="0"/>
              <a:t> р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Пожертвования от физических лиц на проект </a:t>
            </a:r>
            <a:r>
              <a:rPr lang="ru-RU" dirty="0" err="1" smtClean="0"/>
              <a:t>БлагоДарю</a:t>
            </a:r>
            <a:r>
              <a:rPr lang="mr-IN" dirty="0" smtClean="0"/>
              <a:t>–</a:t>
            </a:r>
            <a:r>
              <a:rPr lang="ru-RU" dirty="0" smtClean="0"/>
              <a:t> 74 200</a:t>
            </a:r>
            <a:r>
              <a:rPr lang="en-US" dirty="0" smtClean="0"/>
              <a:t> </a:t>
            </a:r>
            <a:r>
              <a:rPr lang="ru-RU" dirty="0" smtClean="0"/>
              <a:t>р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Пожертвования на уставную деятельность </a:t>
            </a:r>
            <a:r>
              <a:rPr lang="mr-IN" dirty="0" smtClean="0"/>
              <a:t>–</a:t>
            </a:r>
            <a:r>
              <a:rPr lang="ru-RU" dirty="0" smtClean="0"/>
              <a:t> 16</a:t>
            </a:r>
            <a:r>
              <a:rPr lang="en-US" dirty="0" smtClean="0"/>
              <a:t> </a:t>
            </a:r>
            <a:r>
              <a:rPr lang="ru-RU" dirty="0" smtClean="0"/>
              <a:t>900</a:t>
            </a:r>
            <a:r>
              <a:rPr lang="en-US" dirty="0" smtClean="0"/>
              <a:t> </a:t>
            </a:r>
            <a:r>
              <a:rPr lang="ru-RU" dirty="0" smtClean="0"/>
              <a:t>р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Пожертвования от юридических лиц </a:t>
            </a:r>
            <a:r>
              <a:rPr lang="mr-IN" dirty="0" smtClean="0"/>
              <a:t>–</a:t>
            </a:r>
            <a:r>
              <a:rPr lang="ru-RU" dirty="0" smtClean="0"/>
              <a:t> 3000 р</a:t>
            </a: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Возврат с налоговой </a:t>
            </a:r>
            <a:r>
              <a:rPr lang="mr-IN" dirty="0" smtClean="0"/>
              <a:t>–</a:t>
            </a:r>
            <a:r>
              <a:rPr lang="ru-RU" dirty="0" smtClean="0"/>
              <a:t> 2 894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Остаток на начало года 201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369 752</a:t>
            </a:r>
            <a:r>
              <a:rPr lang="en-US" b="1" dirty="0" smtClean="0">
                <a:solidFill>
                  <a:schemeClr val="tx1"/>
                </a:solidFill>
              </a:rPr>
              <a:t>,09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213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Организационные изменения и повышения квалификации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3938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en-US" dirty="0" smtClean="0"/>
              <a:t>2017 </a:t>
            </a:r>
            <a:r>
              <a:rPr lang="ru-RU" dirty="0" smtClean="0"/>
              <a:t>году в штат приняли 4 сотрудников:</a:t>
            </a:r>
          </a:p>
          <a:p>
            <a:r>
              <a:rPr lang="ru-RU" dirty="0" smtClean="0"/>
              <a:t>Технический директор</a:t>
            </a:r>
          </a:p>
          <a:p>
            <a:r>
              <a:rPr lang="ru-RU" dirty="0" smtClean="0"/>
              <a:t>Два куратора проекта «</a:t>
            </a:r>
            <a:r>
              <a:rPr lang="ru-RU" dirty="0" err="1" smtClean="0"/>
              <a:t>БлагоДарю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Оператор проекта «</a:t>
            </a:r>
            <a:r>
              <a:rPr lang="ru-RU" dirty="0" err="1" smtClean="0"/>
              <a:t>БлагоДарю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99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ru-RU" dirty="0" smtClean="0"/>
              <a:t>Наши друзья: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72816"/>
            <a:ext cx="1360973" cy="1360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45024"/>
            <a:ext cx="2203760" cy="1652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645024"/>
            <a:ext cx="1491346" cy="1626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44824"/>
            <a:ext cx="1316735" cy="8769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772816"/>
            <a:ext cx="804800" cy="1555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645024"/>
            <a:ext cx="1182376" cy="1550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72816"/>
            <a:ext cx="1380073" cy="828815"/>
          </a:xfrm>
          <a:prstGeom prst="rect">
            <a:avLst/>
          </a:prstGeom>
        </p:spPr>
      </p:pic>
      <p:pic>
        <p:nvPicPr>
          <p:cNvPr id="13" name="Picture 2" descr="C:\Users\ProkopovaED\Desktop\новое-лого-КНПЗ_В-кривых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3645024"/>
            <a:ext cx="2063516" cy="147394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772816"/>
            <a:ext cx="2375236" cy="7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Планы СРОО «СВЕЖИЙ ВЕТЕР» на 2018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Социального предпринимательства (</a:t>
            </a:r>
            <a:r>
              <a:rPr lang="ru-RU" dirty="0"/>
              <a:t>з</a:t>
            </a:r>
            <a:r>
              <a:rPr lang="ru-RU" dirty="0" smtClean="0"/>
              <a:t>апуск инструментов по привлечению финансирования через предоставление платных услуг).</a:t>
            </a:r>
          </a:p>
          <a:p>
            <a:r>
              <a:rPr lang="ru-RU" dirty="0" smtClean="0"/>
              <a:t>Развитие проекта «ЭКОГУБЕРНИЯ» Планируется высадить более 100 деревьев и наладить сбор макулатуры для экологических проектов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Увеличения площади Центра «БлагоДарю». И переносе его на первый этаж.</a:t>
            </a:r>
          </a:p>
          <a:p>
            <a:r>
              <a:rPr lang="ru-RU" dirty="0" smtClean="0"/>
              <a:t>Увеличение числа членов организации до 100 человек к концу 2018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060848"/>
            <a:ext cx="7211144" cy="43204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Миссия и виды деятельности СРОО «СВЕЖИЙ ВЕТЕР»</a:t>
            </a:r>
          </a:p>
          <a:p>
            <a:r>
              <a:rPr lang="ru-RU" dirty="0" smtClean="0"/>
              <a:t>2. Организационная структура</a:t>
            </a:r>
          </a:p>
          <a:p>
            <a:r>
              <a:rPr lang="ru-RU" dirty="0"/>
              <a:t>3. Общественные проблемы , над решением которые работала организация в </a:t>
            </a:r>
            <a:r>
              <a:rPr lang="ru-RU" dirty="0" smtClean="0"/>
              <a:t>2017 году</a:t>
            </a:r>
          </a:p>
          <a:p>
            <a:r>
              <a:rPr lang="ru-RU" dirty="0"/>
              <a:t>4. Целевые группы </a:t>
            </a:r>
            <a:r>
              <a:rPr lang="ru-RU" dirty="0" smtClean="0"/>
              <a:t>СРОО </a:t>
            </a:r>
            <a:r>
              <a:rPr lang="ru-RU" dirty="0"/>
              <a:t>«СВЕЖИЙ ВЕТЕР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5</a:t>
            </a:r>
            <a:r>
              <a:rPr lang="ru-RU" dirty="0"/>
              <a:t>. Стратегия </a:t>
            </a:r>
            <a:r>
              <a:rPr lang="ru-RU" dirty="0" smtClean="0"/>
              <a:t>деятельности</a:t>
            </a:r>
          </a:p>
          <a:p>
            <a:r>
              <a:rPr lang="ru-RU" dirty="0" smtClean="0"/>
              <a:t>6</a:t>
            </a:r>
            <a:r>
              <a:rPr lang="ru-RU" dirty="0"/>
              <a:t>. Проекты </a:t>
            </a:r>
            <a:r>
              <a:rPr lang="ru-RU" dirty="0" smtClean="0"/>
              <a:t>2017 года</a:t>
            </a:r>
          </a:p>
          <a:p>
            <a:r>
              <a:rPr lang="ru-RU" dirty="0" smtClean="0"/>
              <a:t>7</a:t>
            </a:r>
            <a:r>
              <a:rPr lang="ru-RU" dirty="0"/>
              <a:t>. Финансовый отчет СРОО «СВЕЖИЙ ВЕТЕР» </a:t>
            </a:r>
            <a:r>
              <a:rPr lang="ru-RU" dirty="0" smtClean="0"/>
              <a:t>2017 </a:t>
            </a:r>
          </a:p>
          <a:p>
            <a:r>
              <a:rPr lang="ru-RU" dirty="0" smtClean="0"/>
              <a:t>8</a:t>
            </a:r>
            <a:r>
              <a:rPr lang="ru-RU" dirty="0"/>
              <a:t>. Организационные изменения и повышения квалификации </a:t>
            </a:r>
            <a:endParaRPr lang="ru-RU" dirty="0" smtClean="0"/>
          </a:p>
          <a:p>
            <a:r>
              <a:rPr lang="ru-RU" dirty="0" smtClean="0"/>
              <a:t>9. Наши друзья</a:t>
            </a:r>
          </a:p>
          <a:p>
            <a:r>
              <a:rPr lang="ru-RU" dirty="0" smtClean="0"/>
              <a:t>10</a:t>
            </a:r>
            <a:r>
              <a:rPr lang="en-US" dirty="0" smtClean="0"/>
              <a:t>.</a:t>
            </a:r>
            <a:r>
              <a:rPr lang="ru-RU" dirty="0" smtClean="0"/>
              <a:t> Планы на 2018 год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9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332657"/>
            <a:ext cx="7704667" cy="1728191"/>
          </a:xfrm>
        </p:spPr>
        <p:txBody>
          <a:bodyPr>
            <a:normAutofit/>
          </a:bodyPr>
          <a:lstStyle/>
          <a:p>
            <a:r>
              <a:rPr lang="ru-RU" b="1" dirty="0" smtClean="0"/>
              <a:t>Миссия организации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sz="2200" dirty="0" smtClean="0"/>
              <a:t>способствовать росту </a:t>
            </a:r>
            <a:r>
              <a:rPr lang="ru-RU" sz="2200" dirty="0"/>
              <a:t>благосостояния жителей Самарской области, благоустройству области и разумному потреблению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2348880"/>
            <a:ext cx="7704667" cy="3650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Виды деятельности:</a:t>
            </a:r>
          </a:p>
          <a:p>
            <a:r>
              <a:rPr lang="ru-RU" dirty="0" smtClean="0"/>
              <a:t>Организация и проведение деятельности по социальной поддержке и защите граждан</a:t>
            </a:r>
          </a:p>
          <a:p>
            <a:r>
              <a:rPr lang="ru-RU" dirty="0" smtClean="0"/>
              <a:t>Организация и проведение мероприятий по охране окружающей среды и защите животных</a:t>
            </a:r>
          </a:p>
          <a:p>
            <a:r>
              <a:rPr lang="ru-RU" dirty="0" smtClean="0"/>
              <a:t>Деятельность в области просвещения</a:t>
            </a:r>
            <a:r>
              <a:rPr lang="en-US" dirty="0" smtClean="0"/>
              <a:t>,</a:t>
            </a:r>
            <a:r>
              <a:rPr lang="ru-RU" dirty="0" smtClean="0"/>
              <a:t> культуры</a:t>
            </a:r>
            <a:r>
              <a:rPr lang="en-US" dirty="0" smtClean="0"/>
              <a:t>, </a:t>
            </a:r>
            <a:r>
              <a:rPr lang="ru-RU" dirty="0" smtClean="0"/>
              <a:t>искусства</a:t>
            </a:r>
            <a:r>
              <a:rPr lang="en-US" dirty="0" smtClean="0"/>
              <a:t>, </a:t>
            </a:r>
            <a:r>
              <a:rPr lang="ru-RU" dirty="0" smtClean="0"/>
              <a:t>профилактики и охраны здоровья граждан</a:t>
            </a:r>
            <a:r>
              <a:rPr lang="en-US" dirty="0" smtClean="0"/>
              <a:t>,</a:t>
            </a:r>
            <a:r>
              <a:rPr lang="ru-RU" dirty="0" smtClean="0"/>
              <a:t>пропаганды здорового образа жизни</a:t>
            </a:r>
            <a:r>
              <a:rPr lang="en-US" dirty="0" smtClean="0"/>
              <a:t>, </a:t>
            </a:r>
            <a:r>
              <a:rPr lang="ru-RU" dirty="0" smtClean="0"/>
              <a:t>улучшения морально-психологического состояния граждан</a:t>
            </a:r>
            <a:r>
              <a:rPr lang="en-US" dirty="0" smtClean="0"/>
              <a:t>, </a:t>
            </a:r>
            <a:r>
              <a:rPr lang="ru-RU" dirty="0" smtClean="0"/>
              <a:t>физической культуры и спорта и содействия указанной деятельности</a:t>
            </a:r>
            <a:r>
              <a:rPr lang="en-US" dirty="0" smtClean="0"/>
              <a:t>, </a:t>
            </a:r>
            <a:r>
              <a:rPr lang="ru-RU" dirty="0" smtClean="0"/>
              <a:t>а также содействие духовному развитию личности в рамках достижения уставных целей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27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132856"/>
            <a:ext cx="7139136" cy="38669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Главный орган: Общее собрание.</a:t>
            </a:r>
          </a:p>
          <a:p>
            <a:r>
              <a:rPr lang="ru-RU" b="1" dirty="0" smtClean="0"/>
              <a:t>Кол-во членов СРОО «СВЕЖИЙ ВЕТЕР»</a:t>
            </a:r>
            <a:r>
              <a:rPr lang="ru-RU" dirty="0" smtClean="0"/>
              <a:t> на начало года 50 человек, на конец года 50 человек.</a:t>
            </a:r>
          </a:p>
          <a:p>
            <a:r>
              <a:rPr lang="ru-RU" dirty="0" smtClean="0"/>
              <a:t>В </a:t>
            </a:r>
            <a:r>
              <a:rPr lang="ru-RU" b="1" dirty="0" smtClean="0"/>
              <a:t>правление</a:t>
            </a:r>
            <a:r>
              <a:rPr lang="ru-RU" dirty="0" smtClean="0"/>
              <a:t> входит 6 членов организации:</a:t>
            </a:r>
          </a:p>
          <a:p>
            <a:r>
              <a:rPr lang="ru-RU" dirty="0" smtClean="0"/>
              <a:t>Копылова Ю.С. – Председатель </a:t>
            </a:r>
          </a:p>
          <a:p>
            <a:r>
              <a:rPr lang="ru-RU" dirty="0" smtClean="0"/>
              <a:t>Абибулаев Е.А.</a:t>
            </a:r>
          </a:p>
          <a:p>
            <a:r>
              <a:rPr lang="ru-RU" dirty="0" smtClean="0"/>
              <a:t>Копылова Н.С.</a:t>
            </a:r>
          </a:p>
          <a:p>
            <a:r>
              <a:rPr lang="ru-RU" dirty="0" smtClean="0"/>
              <a:t>Никитина Н.А.</a:t>
            </a:r>
          </a:p>
          <a:p>
            <a:r>
              <a:rPr lang="ru-RU" dirty="0" smtClean="0"/>
              <a:t>Серебряков И.С.</a:t>
            </a:r>
          </a:p>
          <a:p>
            <a:r>
              <a:rPr lang="ru-RU" dirty="0" smtClean="0"/>
              <a:t>Крицкова Е.В.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55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Общественные проблемы, над решением которые работала организация в 2017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7283152" cy="3633267"/>
          </a:xfrm>
        </p:spPr>
        <p:txBody>
          <a:bodyPr>
            <a:normAutofit/>
          </a:bodyPr>
          <a:lstStyle/>
          <a:p>
            <a:r>
              <a:rPr lang="ru-RU" dirty="0" smtClean="0"/>
              <a:t>1. Нехватка зеленых насаждений в городском округе Самара</a:t>
            </a:r>
          </a:p>
          <a:p>
            <a:r>
              <a:rPr lang="ru-RU" dirty="0" smtClean="0"/>
              <a:t>2. Увеличение числа нуждающихся;</a:t>
            </a:r>
          </a:p>
          <a:p>
            <a:r>
              <a:rPr lang="ru-RU" dirty="0" smtClean="0"/>
              <a:t>3. Чрезмерное потребление вещей у населения;</a:t>
            </a:r>
          </a:p>
          <a:p>
            <a:r>
              <a:rPr lang="ru-RU" dirty="0" smtClean="0"/>
              <a:t>4. Мусор на берегах водоемов </a:t>
            </a:r>
            <a:r>
              <a:rPr lang="ru-RU" dirty="0" err="1" smtClean="0"/>
              <a:t>г.о.Самара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914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Целевые группы </a:t>
            </a:r>
            <a:br>
              <a:rPr lang="ru-RU" dirty="0" smtClean="0"/>
            </a:br>
            <a:r>
              <a:rPr lang="ru-RU" dirty="0" smtClean="0"/>
              <a:t>СРОО «СВЕЖИЙ ВЕТЕР»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852936"/>
            <a:ext cx="6923112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1. Многодетные семьи</a:t>
            </a:r>
          </a:p>
          <a:p>
            <a:pPr marL="0" indent="0">
              <a:buNone/>
            </a:pPr>
            <a:r>
              <a:rPr lang="ru-RU" dirty="0" smtClean="0"/>
              <a:t>2. Семьи с одним кормильцем</a:t>
            </a:r>
          </a:p>
          <a:p>
            <a:pPr marL="0" indent="0">
              <a:buNone/>
            </a:pPr>
            <a:r>
              <a:rPr lang="ru-RU" dirty="0" smtClean="0"/>
              <a:t>3. Выпускники детских домов</a:t>
            </a:r>
          </a:p>
          <a:p>
            <a:pPr marL="0" indent="0">
              <a:buNone/>
            </a:pPr>
            <a:r>
              <a:rPr lang="ru-RU" dirty="0" smtClean="0"/>
              <a:t>4. Люди попавшие в трудную жизненную ситуацию</a:t>
            </a:r>
          </a:p>
          <a:p>
            <a:pPr marL="0" indent="0">
              <a:buNone/>
            </a:pPr>
            <a:r>
              <a:rPr lang="ru-RU" dirty="0" smtClean="0"/>
              <a:t>5. Люди без определенного места жительства</a:t>
            </a:r>
          </a:p>
          <a:p>
            <a:pPr marL="0" indent="0">
              <a:buNone/>
            </a:pPr>
            <a:r>
              <a:rPr lang="ru-RU" dirty="0" smtClean="0"/>
              <a:t>6. Погорельцы</a:t>
            </a:r>
          </a:p>
          <a:p>
            <a:pPr marL="0" indent="0">
              <a:buNone/>
            </a:pPr>
            <a:r>
              <a:rPr lang="ru-RU" dirty="0" smtClean="0"/>
              <a:t>7. Пожилые</a:t>
            </a:r>
          </a:p>
          <a:p>
            <a:pPr marL="0" indent="0">
              <a:buNone/>
            </a:pPr>
            <a:r>
              <a:rPr lang="ru-RU" dirty="0" smtClean="0"/>
              <a:t>8. Беженцы</a:t>
            </a:r>
          </a:p>
          <a:p>
            <a:pPr marL="0" indent="0">
              <a:buNone/>
            </a:pPr>
            <a:r>
              <a:rPr lang="ru-RU" dirty="0" smtClean="0"/>
              <a:t>9. Инвалиды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ru-RU" dirty="0" smtClean="0"/>
              <a:t>Все жители городского округа Самара (озеленение и экология)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64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ru-RU" dirty="0" smtClean="0"/>
              <a:t>Стратегия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704667" cy="3332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Организация и проведение субботников 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Организация и проведение мероприятий по озеленению города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Проведение работ над созданием социальных проектов и выдвижением их на конкурсы, для получения грантов и субсидий для развития проектов.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Активное сотрудничество с Администрацией города Самара  и Самарской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667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 2017 года: </a:t>
            </a:r>
            <a:br>
              <a:rPr lang="ru-RU" dirty="0" smtClean="0"/>
            </a:br>
            <a:r>
              <a:rPr lang="ru-RU" dirty="0" smtClean="0"/>
              <a:t>1. Проект «БлагоДарю»</a:t>
            </a:r>
            <a:br>
              <a:rPr lang="ru-RU" dirty="0" smtClean="0"/>
            </a:br>
            <a:r>
              <a:rPr lang="ru-RU" sz="1300" dirty="0" smtClean="0"/>
              <a:t>(</a:t>
            </a:r>
            <a:r>
              <a:rPr lang="ru-RU" sz="1300" b="1" dirty="0"/>
              <a:t>Руководитель проекта – Копылова Юлия Сергеевна</a:t>
            </a:r>
            <a:r>
              <a:rPr lang="ru-RU" sz="1300" b="1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643" y="1700808"/>
            <a:ext cx="7704667" cy="3168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БлагоДарю</a:t>
            </a:r>
            <a:r>
              <a:rPr lang="ru-RU" dirty="0" smtClean="0"/>
              <a:t>» стал победителем первого тура Президентского гранта 2017</a:t>
            </a:r>
            <a:r>
              <a:rPr lang="en-US" dirty="0" smtClean="0"/>
              <a:t>. </a:t>
            </a:r>
            <a:r>
              <a:rPr lang="ru-RU" dirty="0" smtClean="0"/>
              <a:t>Проект выиграл = 3 076 724</a:t>
            </a:r>
            <a:r>
              <a:rPr lang="en-US" dirty="0" smtClean="0"/>
              <a:t>.00 </a:t>
            </a:r>
            <a:r>
              <a:rPr lang="ru-RU" dirty="0" smtClean="0"/>
              <a:t>рублей</a:t>
            </a:r>
            <a:r>
              <a:rPr lang="en-US" dirty="0" smtClean="0"/>
              <a:t>. </a:t>
            </a:r>
            <a:r>
              <a:rPr lang="ru-RU" dirty="0" smtClean="0"/>
              <a:t>Освоено</a:t>
            </a:r>
            <a:r>
              <a:rPr lang="en-US" dirty="0" smtClean="0"/>
              <a:t> </a:t>
            </a:r>
            <a:r>
              <a:rPr lang="ru-RU" dirty="0" smtClean="0"/>
              <a:t> в 2017 году = 1765 483</a:t>
            </a:r>
            <a:r>
              <a:rPr lang="en-US" dirty="0" smtClean="0"/>
              <a:t>,47</a:t>
            </a:r>
            <a:r>
              <a:rPr lang="ru-RU" dirty="0" smtClean="0"/>
              <a:t> рублей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- Оплата труда </a:t>
            </a:r>
            <a:r>
              <a:rPr lang="mr-IN" b="1" dirty="0" smtClean="0"/>
              <a:t>–</a:t>
            </a:r>
            <a:r>
              <a:rPr lang="ru-RU" b="1" dirty="0" smtClean="0"/>
              <a:t> 183 871</a:t>
            </a:r>
            <a:r>
              <a:rPr lang="en-US" b="1" dirty="0" smtClean="0"/>
              <a:t>,99</a:t>
            </a:r>
          </a:p>
          <a:p>
            <a:r>
              <a:rPr lang="en-US" b="1" dirty="0" smtClean="0"/>
              <a:t>- </a:t>
            </a:r>
            <a:r>
              <a:rPr lang="ru-RU" b="1" dirty="0" smtClean="0"/>
              <a:t>Офисные расходы </a:t>
            </a:r>
            <a:r>
              <a:rPr lang="mr-IN" b="1" dirty="0" smtClean="0"/>
              <a:t>–</a:t>
            </a:r>
            <a:r>
              <a:rPr lang="ru-RU" b="1" dirty="0" smtClean="0"/>
              <a:t> 158 343</a:t>
            </a:r>
            <a:r>
              <a:rPr lang="en-US" b="1" dirty="0" smtClean="0"/>
              <a:t>,67</a:t>
            </a:r>
          </a:p>
          <a:p>
            <a:r>
              <a:rPr lang="en-US" b="1" dirty="0" smtClean="0"/>
              <a:t>- </a:t>
            </a:r>
            <a:r>
              <a:rPr lang="ru-RU" b="1" dirty="0" smtClean="0"/>
              <a:t>Оборудование по проекту </a:t>
            </a:r>
            <a:r>
              <a:rPr lang="mr-IN" b="1" dirty="0" smtClean="0"/>
              <a:t>–</a:t>
            </a:r>
            <a:r>
              <a:rPr lang="ru-RU" b="1" dirty="0" smtClean="0"/>
              <a:t> 1 122 702</a:t>
            </a:r>
            <a:r>
              <a:rPr lang="en-US" b="1" dirty="0" smtClean="0"/>
              <a:t>,00</a:t>
            </a:r>
          </a:p>
          <a:p>
            <a:r>
              <a:rPr lang="en-US" b="1" dirty="0" smtClean="0"/>
              <a:t>- </a:t>
            </a:r>
            <a:r>
              <a:rPr lang="ru-RU" b="1" dirty="0" smtClean="0"/>
              <a:t>Оплата работы привлеченных лиц </a:t>
            </a:r>
            <a:r>
              <a:rPr lang="mr-IN" b="1" dirty="0" smtClean="0"/>
              <a:t>–</a:t>
            </a:r>
            <a:r>
              <a:rPr lang="ru-RU" b="1" dirty="0" smtClean="0"/>
              <a:t> 12 000</a:t>
            </a:r>
            <a:r>
              <a:rPr lang="en-US" b="1" dirty="0" smtClean="0"/>
              <a:t>,00</a:t>
            </a:r>
          </a:p>
          <a:p>
            <a:r>
              <a:rPr lang="en-US" b="1" dirty="0" smtClean="0"/>
              <a:t>- </a:t>
            </a:r>
            <a:r>
              <a:rPr lang="ru-RU" b="1" dirty="0" smtClean="0"/>
              <a:t>Проведение мероприятий </a:t>
            </a:r>
            <a:r>
              <a:rPr lang="mr-IN" b="1" dirty="0" smtClean="0"/>
              <a:t>–</a:t>
            </a:r>
            <a:r>
              <a:rPr lang="ru-RU" b="1" dirty="0" smtClean="0"/>
              <a:t> 216 246</a:t>
            </a:r>
            <a:r>
              <a:rPr lang="en-US" b="1" dirty="0" smtClean="0"/>
              <a:t>,90</a:t>
            </a:r>
          </a:p>
          <a:p>
            <a:r>
              <a:rPr lang="en-US" b="1" dirty="0" smtClean="0"/>
              <a:t>- </a:t>
            </a:r>
            <a:r>
              <a:rPr lang="ru-RU" b="1" dirty="0" smtClean="0"/>
              <a:t>Транспортировка одежды </a:t>
            </a:r>
            <a:r>
              <a:rPr lang="mr-IN" b="1" dirty="0" smtClean="0"/>
              <a:t>–</a:t>
            </a:r>
            <a:r>
              <a:rPr lang="ru-RU" b="1" dirty="0" smtClean="0"/>
              <a:t> 72 318</a:t>
            </a:r>
            <a:r>
              <a:rPr lang="en-US" b="1" dirty="0" smtClean="0"/>
              <a:t>,91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26" y="4532817"/>
            <a:ext cx="3286358" cy="23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Другие партнеры проекта «БлагоДарю»: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44824"/>
            <a:ext cx="6923112" cy="4536504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/>
              <a:t>Куйбышевский </a:t>
            </a:r>
            <a:r>
              <a:rPr lang="ru-RU" sz="3400" dirty="0"/>
              <a:t>нефтеперерабатывающий </a:t>
            </a:r>
            <a:r>
              <a:rPr lang="ru-RU" sz="3400" dirty="0" smtClean="0"/>
              <a:t>завод</a:t>
            </a:r>
          </a:p>
          <a:p>
            <a:r>
              <a:rPr lang="ru-RU" sz="3400" dirty="0" smtClean="0"/>
              <a:t>МЕГА ИКЕА</a:t>
            </a:r>
            <a:endParaRPr lang="ru-RU" sz="3400" dirty="0"/>
          </a:p>
          <a:p>
            <a:r>
              <a:rPr lang="ru-RU" sz="3400" dirty="0" smtClean="0"/>
              <a:t>Молодежный </a:t>
            </a:r>
            <a:r>
              <a:rPr lang="ru-RU" sz="3400" dirty="0"/>
              <a:t>центр </a:t>
            </a:r>
            <a:r>
              <a:rPr lang="ru-RU" sz="3400" dirty="0" smtClean="0"/>
              <a:t>«ДИАЛОГ»</a:t>
            </a:r>
          </a:p>
          <a:p>
            <a:r>
              <a:rPr lang="ru-RU" sz="3400" dirty="0" smtClean="0"/>
              <a:t>Лицей Классический</a:t>
            </a:r>
          </a:p>
          <a:p>
            <a:r>
              <a:rPr lang="ru-RU" sz="3400" dirty="0" err="1" smtClean="0"/>
              <a:t>Киновертикаль</a:t>
            </a:r>
            <a:endParaRPr lang="ru-RU" sz="3400" dirty="0" smtClean="0"/>
          </a:p>
          <a:p>
            <a:r>
              <a:rPr lang="ru-RU" sz="3400" dirty="0" smtClean="0"/>
              <a:t>ТК Империя</a:t>
            </a:r>
          </a:p>
          <a:p>
            <a:r>
              <a:rPr lang="ru-RU" sz="3400" dirty="0" smtClean="0"/>
              <a:t>ТК ДИ ПОРТ</a:t>
            </a:r>
          </a:p>
          <a:p>
            <a:r>
              <a:rPr lang="ru-RU" sz="3400" dirty="0" smtClean="0"/>
              <a:t>ТК Космос (Новокуйбышевск)</a:t>
            </a:r>
          </a:p>
          <a:p>
            <a:r>
              <a:rPr lang="ru-RU" sz="3400" dirty="0" smtClean="0"/>
              <a:t>ТК Парк Хаус (Тольятти)</a:t>
            </a:r>
          </a:p>
          <a:p>
            <a:r>
              <a:rPr lang="ru-RU" sz="3400" dirty="0" smtClean="0"/>
              <a:t>ТК Аврора</a:t>
            </a:r>
          </a:p>
          <a:p>
            <a:r>
              <a:rPr lang="ru-RU" sz="3400" dirty="0" err="1" smtClean="0"/>
              <a:t>Новокуйбышевский</a:t>
            </a:r>
            <a:r>
              <a:rPr lang="ru-RU" sz="3400" dirty="0" smtClean="0"/>
              <a:t> рынок</a:t>
            </a:r>
          </a:p>
          <a:p>
            <a:r>
              <a:rPr lang="ru-RU" sz="3400" dirty="0" smtClean="0"/>
              <a:t>Дубль Гис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821</Words>
  <Application>Microsoft Macintosh PowerPoint</Application>
  <PresentationFormat>Экран (4:3)</PresentationFormat>
  <Paragraphs>108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Специальное оформление</vt:lpstr>
      <vt:lpstr>Параллакс</vt:lpstr>
      <vt:lpstr>Годовой отчет  СРОО «СВЕЖИЙ ВЕТЕР»</vt:lpstr>
      <vt:lpstr>Содержание</vt:lpstr>
      <vt:lpstr>Миссия организации:  способствовать росту благосостояния жителей Самарской области, благоустройству области и разумному потреблению ресурсов</vt:lpstr>
      <vt:lpstr>Организационная структура</vt:lpstr>
      <vt:lpstr>Общественные проблемы, над решением которые работала организация в 2017 году.</vt:lpstr>
      <vt:lpstr>Целевые группы  СРОО «СВЕЖИЙ ВЕТЕР»</vt:lpstr>
      <vt:lpstr>Стратегия деятельности</vt:lpstr>
      <vt:lpstr>Проекты 2017 года:  1. Проект «БлагоДарю» (Руководитель проекта – Копылова Юлия Сергеевна) </vt:lpstr>
      <vt:lpstr>Другие партнеры проекта «БлагоДарю»:  </vt:lpstr>
      <vt:lpstr>Результаты по проекту «БлагоДарю» за 2017 год</vt:lpstr>
      <vt:lpstr>2.Проект «ЭкоГуберния»</vt:lpstr>
      <vt:lpstr>https://blago-samara.ru</vt:lpstr>
      <vt:lpstr>Финансовый отчет СРОО «СВЕЖИЙ ВЕТЕР» 2017 г.</vt:lpstr>
      <vt:lpstr>Организационные изменения и повышения квалификации </vt:lpstr>
      <vt:lpstr>Наши друзья:</vt:lpstr>
      <vt:lpstr>Планы СРОО «СВЕЖИЙ ВЕТЕР» на 2018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 Самарской региональной общественной организации содействия благоустройству области и росту благосостояния жителей «СВЕЖИЙ ВЕТЕР»</dc:title>
  <dc:creator>Figaro</dc:creator>
  <cp:lastModifiedBy>Дмитрий Назаров</cp:lastModifiedBy>
  <cp:revision>82</cp:revision>
  <dcterms:created xsi:type="dcterms:W3CDTF">2017-04-05T05:51:34Z</dcterms:created>
  <dcterms:modified xsi:type="dcterms:W3CDTF">2018-02-13T15:18:52Z</dcterms:modified>
</cp:coreProperties>
</file>